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71" r:id="rId5"/>
    <p:sldId id="289" r:id="rId6"/>
    <p:sldId id="272" r:id="rId7"/>
    <p:sldId id="267" r:id="rId8"/>
    <p:sldId id="268" r:id="rId9"/>
    <p:sldId id="288" r:id="rId10"/>
    <p:sldId id="275" r:id="rId11"/>
    <p:sldId id="269" r:id="rId12"/>
    <p:sldId id="290" r:id="rId13"/>
    <p:sldId id="263" r:id="rId14"/>
    <p:sldId id="277" r:id="rId15"/>
    <p:sldId id="280" r:id="rId16"/>
    <p:sldId id="281" r:id="rId17"/>
    <p:sldId id="282" r:id="rId18"/>
    <p:sldId id="285" r:id="rId19"/>
    <p:sldId id="284" r:id="rId20"/>
    <p:sldId id="265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 smtClean="0"/>
            <a:t>Mrs. McBride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 smtClean="0"/>
            <a:t>Mr. Hannigan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smtClean="0"/>
            <a:t>Mrs. Short</a:t>
          </a:r>
          <a:endParaRPr lang="en-US" dirty="0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 smtClean="0"/>
            <a:t>Mr.</a:t>
          </a:r>
          <a:r>
            <a:rPr lang="en-US" baseline="0" dirty="0" smtClean="0"/>
            <a:t> Sweeney</a:t>
          </a:r>
          <a:endParaRPr lang="en-US" dirty="0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BB7D5D53-FB00-4D69-84E3-00D7432F4845}">
      <dgm:prSet phldrT="[Text]"/>
      <dgm:spPr/>
      <dgm:t>
        <a:bodyPr/>
        <a:lstStyle/>
        <a:p>
          <a:r>
            <a:rPr lang="en-US" dirty="0" smtClean="0"/>
            <a:t>Mrs.</a:t>
          </a:r>
          <a:r>
            <a:rPr lang="en-US" baseline="0" dirty="0" smtClean="0"/>
            <a:t> Scullion</a:t>
          </a:r>
          <a:endParaRPr lang="en-US" dirty="0"/>
        </a:p>
      </dgm:t>
    </dgm:pt>
    <dgm:pt modelId="{B3D24B1D-AE54-4A0F-BDFA-C5FDD0A406E2}" type="parTrans" cxnId="{13A6C34B-7C8D-4C36-9FA1-F9E423B32212}">
      <dgm:prSet/>
      <dgm:spPr/>
      <dgm:t>
        <a:bodyPr/>
        <a:lstStyle/>
        <a:p>
          <a:endParaRPr lang="en-US"/>
        </a:p>
      </dgm:t>
    </dgm:pt>
    <dgm:pt modelId="{DF7C0343-B53C-4B9D-B8B0-B367C83751B7}" type="sibTrans" cxnId="{13A6C34B-7C8D-4C36-9FA1-F9E423B32212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5" custLinFactNeighborX="98229" custLinFactNeighborY="-6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5" custLinFactX="-13326" custLinFactNeighborX="-100000" custLinFactNeighborY="-39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5" custLinFactX="3235" custLinFactNeighborX="100000" custLinFactNeighborY="8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5" custLinFactX="-19681" custLinFactNeighborX="-100000" custLinFactNeighborY="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20DDF-B409-4948-BD65-8C596D210485}" type="pres">
      <dgm:prSet presAssocID="{B28DA56B-359A-427D-B40B-7C9A5E29DAD4}" presName="sibTrans" presStyleCnt="0"/>
      <dgm:spPr/>
    </dgm:pt>
    <dgm:pt modelId="{74E31B91-FE52-4485-8E9D-9FE52B9D7945}" type="pres">
      <dgm:prSet presAssocID="{BB7D5D53-FB00-4D69-84E3-00D7432F4845}" presName="node" presStyleLbl="node1" presStyleIdx="4" presStyleCnt="5" custLinFactNeighborX="-64681" custLinFactNeighborY="6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F3CB2-5328-4E44-84F2-2B22FB374F96}" type="presOf" srcId="{8AEC6483-23EF-4414-8E2A-6A005181899E}" destId="{917D3CD9-BA5B-404E-931F-223BF970C99B}" srcOrd="0" destOrd="0" presId="urn:microsoft.com/office/officeart/2005/8/layout/default"/>
    <dgm:cxn modelId="{13A6C34B-7C8D-4C36-9FA1-F9E423B32212}" srcId="{B842BC11-90CF-49FF-8D61-E8A8AAFE1BB6}" destId="{BB7D5D53-FB00-4D69-84E3-00D7432F4845}" srcOrd="4" destOrd="0" parTransId="{B3D24B1D-AE54-4A0F-BDFA-C5FDD0A406E2}" sibTransId="{DF7C0343-B53C-4B9D-B8B0-B367C83751B7}"/>
    <dgm:cxn modelId="{A455EA5C-CCF5-464E-A0C5-8E3CB47A2248}" type="presOf" srcId="{BB7D5D53-FB00-4D69-84E3-00D7432F4845}" destId="{74E31B91-FE52-4485-8E9D-9FE52B9D7945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FE55424A-04BE-493E-A1E7-5342CF104569}" type="presOf" srcId="{9CA7C66F-6CF9-4093-95BD-C861D9811AA0}" destId="{C593AB34-4B84-4F47-A09D-1663F9F71AFC}" srcOrd="0" destOrd="0" presId="urn:microsoft.com/office/officeart/2005/8/layout/default"/>
    <dgm:cxn modelId="{F9DF588D-5196-4E52-A33B-94753471FA40}" type="presOf" srcId="{0EFAF7DB-220E-474B-A306-B18848A2E64E}" destId="{EAA4FAF7-2B1B-440D-AB04-52061A8327A8}" srcOrd="0" destOrd="0" presId="urn:microsoft.com/office/officeart/2005/8/layout/default"/>
    <dgm:cxn modelId="{124D7747-D4BE-423F-B0BE-BDE3D092AEBB}" type="presOf" srcId="{B842BC11-90CF-49FF-8D61-E8A8AAFE1BB6}" destId="{068CCA7D-1404-4068-AB93-6968EFC37502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25814950-9FFE-4509-8E54-5A69DCAD2738}" type="presOf" srcId="{056BF56F-CC43-4DDD-9D89-CA94DE101ECC}" destId="{4F7EBD7D-DFCF-42D9-919C-E6E65091B79C}" srcOrd="0" destOrd="0" presId="urn:microsoft.com/office/officeart/2005/8/layout/default"/>
    <dgm:cxn modelId="{5A13925F-88B3-482E-A3C0-D20D92EED86A}" type="presParOf" srcId="{068CCA7D-1404-4068-AB93-6968EFC37502}" destId="{EAA4FAF7-2B1B-440D-AB04-52061A8327A8}" srcOrd="0" destOrd="0" presId="urn:microsoft.com/office/officeart/2005/8/layout/default"/>
    <dgm:cxn modelId="{5DBB629D-8E70-42E6-B8B3-6EC8ADF8A34E}" type="presParOf" srcId="{068CCA7D-1404-4068-AB93-6968EFC37502}" destId="{D86C629E-FD24-4979-AD6C-FF765663342C}" srcOrd="1" destOrd="0" presId="urn:microsoft.com/office/officeart/2005/8/layout/default"/>
    <dgm:cxn modelId="{2F39B4E8-DF0E-45E4-AF9E-9049A0148E9A}" type="presParOf" srcId="{068CCA7D-1404-4068-AB93-6968EFC37502}" destId="{C593AB34-4B84-4F47-A09D-1663F9F71AFC}" srcOrd="2" destOrd="0" presId="urn:microsoft.com/office/officeart/2005/8/layout/default"/>
    <dgm:cxn modelId="{7726125D-56AC-41B7-B03F-46781B7B256B}" type="presParOf" srcId="{068CCA7D-1404-4068-AB93-6968EFC37502}" destId="{5AD6466A-5AEB-4BDD-BDCC-43ADA92E714A}" srcOrd="3" destOrd="0" presId="urn:microsoft.com/office/officeart/2005/8/layout/default"/>
    <dgm:cxn modelId="{03C2DE02-F25C-481E-9A1D-9B85819DEE20}" type="presParOf" srcId="{068CCA7D-1404-4068-AB93-6968EFC37502}" destId="{917D3CD9-BA5B-404E-931F-223BF970C99B}" srcOrd="4" destOrd="0" presId="urn:microsoft.com/office/officeart/2005/8/layout/default"/>
    <dgm:cxn modelId="{B6646596-793E-41FF-873C-B4A277995F6E}" type="presParOf" srcId="{068CCA7D-1404-4068-AB93-6968EFC37502}" destId="{D803BB6F-28BD-4A03-B872-7769C680243B}" srcOrd="5" destOrd="0" presId="urn:microsoft.com/office/officeart/2005/8/layout/default"/>
    <dgm:cxn modelId="{C98E6A1E-C915-4A53-8884-7EDF79CD49F0}" type="presParOf" srcId="{068CCA7D-1404-4068-AB93-6968EFC37502}" destId="{4F7EBD7D-DFCF-42D9-919C-E6E65091B79C}" srcOrd="6" destOrd="0" presId="urn:microsoft.com/office/officeart/2005/8/layout/default"/>
    <dgm:cxn modelId="{DC62C1B9-78E6-472B-B650-306001A8F220}" type="presParOf" srcId="{068CCA7D-1404-4068-AB93-6968EFC37502}" destId="{D2320DDF-B409-4948-BD65-8C596D210485}" srcOrd="7" destOrd="0" presId="urn:microsoft.com/office/officeart/2005/8/layout/default"/>
    <dgm:cxn modelId="{56F3D14A-0259-40A1-9DCB-2A62ECB1EBB5}" type="presParOf" srcId="{068CCA7D-1404-4068-AB93-6968EFC37502}" destId="{74E31B91-FE52-4485-8E9D-9FE52B9D79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333941" y="0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Mrs. McBride</a:t>
          </a:r>
          <a:endParaRPr lang="en-US" sz="2500" kern="1200" dirty="0"/>
        </a:p>
      </dsp:txBody>
      <dsp:txXfrm>
        <a:off x="2333941" y="0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07671" y="0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Mr. Hannigan</a:t>
          </a:r>
          <a:endParaRPr lang="en-US" sz="2500" kern="1200" dirty="0"/>
        </a:p>
      </dsp:txBody>
      <dsp:txXfrm>
        <a:off x="207671" y="0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438752" y="1567854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Mrs. Short</a:t>
          </a:r>
          <a:endParaRPr lang="en-US" sz="2500" kern="1200" dirty="0"/>
        </a:p>
      </dsp:txBody>
      <dsp:txXfrm>
        <a:off x="2438752" y="1567854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74615" y="1476062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Mr.</a:t>
          </a:r>
          <a:r>
            <a:rPr lang="en-US" sz="2500" kern="1200" baseline="0" dirty="0" smtClean="0"/>
            <a:t> Sweeney</a:t>
          </a:r>
          <a:endParaRPr lang="en-US" sz="2500" kern="1200" dirty="0"/>
        </a:p>
      </dsp:txBody>
      <dsp:txXfrm>
        <a:off x="74615" y="1476062"/>
        <a:ext cx="2093712" cy="1256227"/>
      </dsp:txXfrm>
    </dsp:sp>
    <dsp:sp modelId="{74E31B91-FE52-4485-8E9D-9FE52B9D7945}">
      <dsp:nvSpPr>
        <dsp:cNvPr id="0" name=""/>
        <dsp:cNvSpPr/>
      </dsp:nvSpPr>
      <dsp:spPr>
        <a:xfrm>
          <a:off x="74615" y="29315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Mrs.</a:t>
          </a:r>
          <a:r>
            <a:rPr lang="en-US" sz="2500" kern="1200" baseline="0" dirty="0" smtClean="0"/>
            <a:t> Scullion</a:t>
          </a:r>
          <a:endParaRPr lang="en-US" sz="2500" kern="1200" dirty="0"/>
        </a:p>
      </dsp:txBody>
      <dsp:txXfrm>
        <a:off x="74615" y="29315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3/26/2018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540913"/>
            <a:ext cx="6858002" cy="2408349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Gortatole</a:t>
            </a:r>
            <a:r>
              <a:rPr lang="en-US" sz="6600" dirty="0" smtClean="0"/>
              <a:t> Residential Trip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322749"/>
            <a:ext cx="6858002" cy="132545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25th, 26th and 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April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N:\Y714 photos\DSCN0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8402" y="2039257"/>
            <a:ext cx="3323769" cy="301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6" descr="N:\Y714 photos\DSCN0509.JPG"/>
          <p:cNvPicPr>
            <a:picLocks noGrp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7" descr="N:\Y714 photos\DSCN0511.JPG"/>
          <p:cNvPicPr>
            <a:picLocks noGrp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:\Y714 photos\DSCN04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855" y="1317166"/>
            <a:ext cx="4659088" cy="394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Allocation: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Pupils will learn about their room allocation on arrival.</a:t>
            </a:r>
          </a:p>
          <a:p>
            <a:r>
              <a:rPr lang="en-GB" dirty="0" smtClean="0"/>
              <a:t>They can choose a number of friends to share with and staff aim to accommodate their requests.</a:t>
            </a:r>
          </a:p>
          <a:p>
            <a:r>
              <a:rPr lang="en-GB" dirty="0" smtClean="0"/>
              <a:t>Four per room – Two from each class</a:t>
            </a:r>
          </a:p>
          <a:p>
            <a:r>
              <a:rPr lang="en-GB" dirty="0" smtClean="0"/>
              <a:t>Boys will be on one floor and girls on another. </a:t>
            </a:r>
          </a:p>
          <a:p>
            <a:r>
              <a:rPr lang="en-GB" dirty="0" smtClean="0"/>
              <a:t>Staff will be in an adjoining room and can be contacted at any time with a buzzer system.</a:t>
            </a:r>
          </a:p>
          <a:p>
            <a:r>
              <a:rPr lang="en-GB" dirty="0" smtClean="0"/>
              <a:t>Pupils are advised to only enter their own rooms</a:t>
            </a:r>
          </a:p>
          <a:p>
            <a:r>
              <a:rPr lang="en-GB" dirty="0" smtClean="0"/>
              <a:t>Rooms are locked automatically at 12pm. (Pupils may still get out of their room to seek staff or go to the toilet but they cannot enter other rooms)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25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914401"/>
            <a:ext cx="6858002" cy="1132113"/>
          </a:xfrm>
        </p:spPr>
        <p:txBody>
          <a:bodyPr/>
          <a:lstStyle/>
          <a:p>
            <a:r>
              <a:rPr lang="en-US" dirty="0" smtClean="0"/>
              <a:t>Centre Duties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2046515"/>
            <a:ext cx="6858002" cy="3454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own bed and put on a duvet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the table for the next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Brush the floor in the dining room and in assigned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Pick up litter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Clear out buses after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supper – toast, juice and biscuits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Mop and clear shower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Clean and return own equipment after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Packing: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Follow the guidelines as outlined in the information sheets for clothing and equipment.</a:t>
            </a:r>
            <a:endParaRPr dirty="0"/>
          </a:p>
          <a:p>
            <a:r>
              <a:rPr lang="en-GB" dirty="0" smtClean="0"/>
              <a:t>Wellies (named)</a:t>
            </a:r>
            <a:endParaRPr dirty="0"/>
          </a:p>
          <a:p>
            <a:r>
              <a:rPr lang="en-GB" dirty="0" smtClean="0"/>
              <a:t>Sun hats, sun cream</a:t>
            </a:r>
          </a:p>
          <a:p>
            <a:r>
              <a:rPr lang="en-GB" dirty="0" smtClean="0"/>
              <a:t>Medication (labelled and in a clear plastic bag)</a:t>
            </a:r>
          </a:p>
          <a:p>
            <a:r>
              <a:rPr lang="en-GB" dirty="0" smtClean="0"/>
              <a:t>Plastic bags</a:t>
            </a:r>
          </a:p>
          <a:p>
            <a:r>
              <a:rPr lang="en-GB" dirty="0" smtClean="0"/>
              <a:t>Please make a list of items packed and make sure pupils are involved in packing. </a:t>
            </a:r>
            <a:endParaRPr lang="en-GB" dirty="0"/>
          </a:p>
          <a:p>
            <a:r>
              <a:rPr lang="en-GB" dirty="0" smtClean="0"/>
              <a:t>Please put names on towels, swim suits, under armour,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3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123868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Food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Breakfast – cereal, juice, tea, toast, fruit</a:t>
            </a:r>
          </a:p>
          <a:p>
            <a:r>
              <a:rPr lang="en-US" dirty="0" smtClean="0"/>
              <a:t>Lunch – cooked meal, chocolate bar, juice, fruit</a:t>
            </a:r>
          </a:p>
          <a:p>
            <a:r>
              <a:rPr lang="en-US" dirty="0" smtClean="0"/>
              <a:t>Dinner – Cooked meal, dessert, fruit, salad</a:t>
            </a:r>
          </a:p>
          <a:p>
            <a:r>
              <a:rPr lang="en-US" dirty="0" smtClean="0"/>
              <a:t>Supper – toast, biscuits, juice</a:t>
            </a:r>
          </a:p>
          <a:p>
            <a:r>
              <a:rPr lang="en-US" dirty="0" smtClean="0"/>
              <a:t>All food adheres to the school nut free policy.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2772229"/>
            <a:ext cx="3840480" cy="3171371"/>
          </a:xfrm>
        </p:spPr>
        <p:txBody>
          <a:bodyPr/>
          <a:lstStyle/>
          <a:p>
            <a:r>
              <a:rPr lang="en-US" dirty="0" smtClean="0"/>
              <a:t>Pupils may bring some </a:t>
            </a:r>
            <a:r>
              <a:rPr lang="en-US" u="sng" dirty="0" smtClean="0"/>
              <a:t>nut free treats </a:t>
            </a:r>
            <a:r>
              <a:rPr lang="en-US" dirty="0" smtClean="0"/>
              <a:t>and a bottle for water.</a:t>
            </a:r>
          </a:p>
          <a:p>
            <a:r>
              <a:rPr lang="en-US" dirty="0" smtClean="0"/>
              <a:t>There is one choice at meal times but bread and cereal are always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Bring some loose change in case there is the opportunity to go to the shop.</a:t>
            </a:r>
          </a:p>
          <a:p>
            <a:r>
              <a:rPr lang="en-GB" dirty="0" smtClean="0"/>
              <a:t>There will be no tuck shop.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8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Phones and Electronic Devices: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Mobile phones are not permitted at </a:t>
            </a:r>
            <a:r>
              <a:rPr lang="en-GB" dirty="0" err="1" smtClean="0"/>
              <a:t>Gortatole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a pay phone but we prefer pupils not to phone home as this can lead to home sickness.</a:t>
            </a:r>
          </a:p>
          <a:p>
            <a:r>
              <a:rPr lang="en-GB" dirty="0" smtClean="0"/>
              <a:t>We have parent contact numbers and we will ring you if we need to.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5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Pupils will be expected to treat each other, adults and property with respect.</a:t>
            </a:r>
          </a:p>
          <a:p>
            <a:r>
              <a:rPr lang="en-GB" dirty="0" smtClean="0"/>
              <a:t>We need to be able to trust pupils.</a:t>
            </a:r>
          </a:p>
          <a:p>
            <a:r>
              <a:rPr lang="en-GB" dirty="0" smtClean="0"/>
              <a:t>It is important that pupils listen to the instructions from leaders to ensure their safety.</a:t>
            </a:r>
          </a:p>
          <a:p>
            <a:r>
              <a:rPr lang="en-GB" dirty="0" smtClean="0"/>
              <a:t>Bedtime – Staff monitor rooms regularly and ensure pupils are settled for the night. It is important that they get a good night of sleep as they will be up early doing physical activities.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0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914400"/>
            <a:ext cx="3840480" cy="1450301"/>
          </a:xfrm>
        </p:spPr>
        <p:txBody>
          <a:bodyPr/>
          <a:lstStyle/>
          <a:p>
            <a:pPr algn="ctr"/>
            <a:r>
              <a:rPr lang="en-US" dirty="0" smtClean="0"/>
              <a:t>Heading For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Before heading home pupils will be expected to:</a:t>
            </a:r>
          </a:p>
          <a:p>
            <a:r>
              <a:rPr lang="en-US" dirty="0" smtClean="0"/>
              <a:t>Pack their bags and check that they have all of their belongings</a:t>
            </a:r>
          </a:p>
          <a:p>
            <a:r>
              <a:rPr lang="en-US" dirty="0" smtClean="0"/>
              <a:t>Tidy their rooms </a:t>
            </a:r>
          </a:p>
          <a:p>
            <a:r>
              <a:rPr lang="en-US" dirty="0" smtClean="0"/>
              <a:t>Strip the beds, bring sheets to the laundry and fold duvets</a:t>
            </a:r>
          </a:p>
          <a:p>
            <a:r>
              <a:rPr lang="en-US" dirty="0" smtClean="0"/>
              <a:t>Take rubbish to the bin</a:t>
            </a:r>
          </a:p>
          <a:p>
            <a:r>
              <a:rPr lang="en-US" dirty="0" smtClean="0"/>
              <a:t>Clear all common areas – shower blocks, dining room, games room, etc.</a:t>
            </a:r>
          </a:p>
          <a:p>
            <a:r>
              <a:rPr lang="en-US" dirty="0" smtClean="0"/>
              <a:t>Return all equipment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32" y="2481944"/>
            <a:ext cx="3840480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983" y="-2590800"/>
            <a:ext cx="10058402" cy="8033658"/>
          </a:xfrm>
        </p:spPr>
        <p:txBody>
          <a:bodyPr>
            <a:normAutofit/>
          </a:bodyPr>
          <a:lstStyle/>
          <a:p>
            <a:r>
              <a:rPr lang="en-US" dirty="0" smtClean="0"/>
              <a:t>Finally………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child that returns home to you will be a different child to the one you send.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Whilst they may be tired and very grumpy, they will also be much more mature, responsible and independent.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meeting: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inform parents/guardians about aspects of the </a:t>
            </a:r>
            <a:r>
              <a:rPr lang="en-GB" dirty="0" err="1" smtClean="0"/>
              <a:t>Gortatole</a:t>
            </a:r>
            <a:r>
              <a:rPr lang="en-GB" dirty="0" smtClean="0"/>
              <a:t> residential trip</a:t>
            </a:r>
            <a:endParaRPr dirty="0"/>
          </a:p>
          <a:p>
            <a:r>
              <a:rPr lang="en-GB" dirty="0" smtClean="0"/>
              <a:t>To reassure parents/guardians</a:t>
            </a:r>
            <a:endParaRPr dirty="0"/>
          </a:p>
          <a:p>
            <a:r>
              <a:rPr lang="en-GB" dirty="0" smtClean="0"/>
              <a:t>To share expectations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prepare Year 7 pupils for the transition to Post Primary School </a:t>
            </a:r>
          </a:p>
          <a:p>
            <a:r>
              <a:rPr lang="en-GB" dirty="0" smtClean="0"/>
              <a:t>To develop confidence and self esteem</a:t>
            </a:r>
          </a:p>
          <a:p>
            <a:r>
              <a:rPr lang="en-GB" dirty="0" smtClean="0"/>
              <a:t>To encourage pupils to challenge themselves physically, socially and emotionally in a supportive environment</a:t>
            </a:r>
          </a:p>
          <a:p>
            <a:r>
              <a:rPr lang="en-GB" dirty="0" smtClean="0"/>
              <a:t>To develop independence and build life skills</a:t>
            </a:r>
          </a:p>
          <a:p>
            <a:r>
              <a:rPr lang="en-GB" dirty="0" smtClean="0"/>
              <a:t>To enhance their problem </a:t>
            </a:r>
            <a:r>
              <a:rPr lang="en-GB" smtClean="0"/>
              <a:t>solving skills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262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Departing – 9am Wed 25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</a:p>
          <a:p>
            <a:r>
              <a:rPr lang="en-GB" dirty="0" smtClean="0"/>
              <a:t>Returning before 4pm on Fri 27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April </a:t>
            </a:r>
            <a:r>
              <a:rPr lang="en-GB" dirty="0" smtClean="0"/>
              <a:t>(TBC via text)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REMEMBER: -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To have a hearty breakfast.</a:t>
            </a:r>
          </a:p>
          <a:p>
            <a:r>
              <a:rPr lang="en-GB" dirty="0" smtClean="0"/>
              <a:t>To leave your mobile and electronic devices at HOME!</a:t>
            </a:r>
          </a:p>
          <a:p>
            <a:r>
              <a:rPr lang="en-GB" dirty="0" smtClean="0"/>
              <a:t>To dress appropriately.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Members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will be 5 </a:t>
            </a:r>
            <a:r>
              <a:rPr lang="en-US" dirty="0" err="1" smtClean="0"/>
              <a:t>Gortatole</a:t>
            </a:r>
            <a:r>
              <a:rPr lang="en-US" dirty="0"/>
              <a:t> </a:t>
            </a:r>
            <a:r>
              <a:rPr lang="en-US" dirty="0" smtClean="0"/>
              <a:t>instructors available for the course activities</a:t>
            </a:r>
          </a:p>
          <a:p>
            <a:r>
              <a:rPr lang="en-US" dirty="0" smtClean="0"/>
              <a:t>Damian </a:t>
            </a:r>
            <a:r>
              <a:rPr lang="en-US" dirty="0" err="1" smtClean="0"/>
              <a:t>Gribbin</a:t>
            </a:r>
            <a:r>
              <a:rPr lang="en-US" dirty="0" smtClean="0"/>
              <a:t> – Course Co-</a:t>
            </a:r>
            <a:r>
              <a:rPr lang="en-US" dirty="0" err="1" smtClean="0"/>
              <a:t>ordinator</a:t>
            </a:r>
            <a:endParaRPr lang="en-US" dirty="0" smtClean="0"/>
          </a:p>
          <a:p>
            <a:r>
              <a:rPr lang="en-US" dirty="0" smtClean="0"/>
              <a:t>Alan Currans</a:t>
            </a:r>
          </a:p>
          <a:p>
            <a:r>
              <a:rPr lang="en-US" dirty="0" smtClean="0"/>
              <a:t>David Scott</a:t>
            </a:r>
          </a:p>
          <a:p>
            <a:r>
              <a:rPr lang="en-US" dirty="0" smtClean="0"/>
              <a:t>Damian </a:t>
            </a:r>
            <a:r>
              <a:rPr lang="en-US" dirty="0" err="1" smtClean="0"/>
              <a:t>Gribbin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5586396"/>
              </p:ext>
            </p:extLst>
          </p:nvPr>
        </p:nvGraphicFramePr>
        <p:xfrm>
          <a:off x="6019800" y="1958360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b="201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The Main Building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 smtClean="0"/>
              <a:t>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175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459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en-US" dirty="0" smtClean="0"/>
              <a:t>Canteen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Aerial 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13" y="1013590"/>
            <a:ext cx="316411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Daytime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Caving</a:t>
            </a:r>
          </a:p>
          <a:p>
            <a:r>
              <a:rPr lang="en-GB" dirty="0"/>
              <a:t>Canoeing and water confidence</a:t>
            </a:r>
          </a:p>
          <a:p>
            <a:r>
              <a:rPr lang="en-GB" dirty="0"/>
              <a:t>Hillwalking</a:t>
            </a:r>
          </a:p>
          <a:p>
            <a:r>
              <a:rPr lang="en-GB" dirty="0"/>
              <a:t>Climbing </a:t>
            </a:r>
            <a:r>
              <a:rPr lang="en-GB" dirty="0" smtClean="0"/>
              <a:t>wall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Evening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Orienteering </a:t>
            </a:r>
          </a:p>
          <a:p>
            <a:r>
              <a:rPr lang="en-GB" dirty="0" smtClean="0"/>
              <a:t>Treasure Hunt</a:t>
            </a:r>
          </a:p>
          <a:p>
            <a:r>
              <a:rPr lang="en-GB" dirty="0" smtClean="0"/>
              <a:t>Team challenges</a:t>
            </a:r>
          </a:p>
          <a:p>
            <a:r>
              <a:rPr lang="en-GB" dirty="0" smtClean="0"/>
              <a:t>Football/Games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15289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Safety is Paramount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207657"/>
            <a:ext cx="3840480" cy="25163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isn’t about how we look! </a:t>
            </a:r>
          </a:p>
          <a:p>
            <a:r>
              <a:rPr lang="en-US" sz="2800" dirty="0" smtClean="0"/>
              <a:t>IT IS NOT A FASHION SHOW!</a:t>
            </a:r>
            <a:endParaRPr lang="en-US" sz="2800" dirty="0"/>
          </a:p>
        </p:txBody>
      </p:sp>
      <p:pic>
        <p:nvPicPr>
          <p:cNvPr id="10" name="Picture 9" descr="N:\Y714 photos\DSCN04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" y="1091791"/>
            <a:ext cx="5971811" cy="446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735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Segoe Print</vt:lpstr>
      <vt:lpstr>Nature Illustration 16x9</vt:lpstr>
      <vt:lpstr>Gortatole Residential Trip</vt:lpstr>
      <vt:lpstr>Objectives of meeting:</vt:lpstr>
      <vt:lpstr>Aims of the Trip</vt:lpstr>
      <vt:lpstr>Details</vt:lpstr>
      <vt:lpstr>Staff Members </vt:lpstr>
      <vt:lpstr>PowerPoint Presentation</vt:lpstr>
      <vt:lpstr>PowerPoint Presentation</vt:lpstr>
      <vt:lpstr>Activities</vt:lpstr>
      <vt:lpstr>Safety is Paramount</vt:lpstr>
      <vt:lpstr>PowerPoint Presentation</vt:lpstr>
      <vt:lpstr>Room Allocation:</vt:lpstr>
      <vt:lpstr>Centre Duties</vt:lpstr>
      <vt:lpstr>Packing:</vt:lpstr>
      <vt:lpstr>Food</vt:lpstr>
      <vt:lpstr>Change:</vt:lpstr>
      <vt:lpstr>Phones and Electronic Devices:</vt:lpstr>
      <vt:lpstr>Code of Conduct:</vt:lpstr>
      <vt:lpstr>Heading For Home</vt:lpstr>
      <vt:lpstr>Finally………  The child that returns home to you will be a different child to the one you send.  Whilst they may be tired and very grumpy, they will also be much more mature, responsible and independent.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2016-04-07T19:51:23Z</dcterms:created>
  <dcterms:modified xsi:type="dcterms:W3CDTF">2018-03-26T17:46:25Z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